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4" r:id="rId7"/>
    <p:sldId id="265" r:id="rId8"/>
    <p:sldId id="266" r:id="rId9"/>
    <p:sldId id="267" r:id="rId10"/>
    <p:sldId id="268" r:id="rId11"/>
    <p:sldId id="261" r:id="rId12"/>
    <p:sldId id="262" r:id="rId13"/>
    <p:sldId id="263" r:id="rId14"/>
  </p:sldIdLst>
  <p:sldSz cx="9144000" cy="5143500" type="screen16x9"/>
  <p:notesSz cx="6858000" cy="9144000"/>
  <p:embeddedFontLst>
    <p:embeddedFont>
      <p:font typeface="Lato" panose="020F0502020204030203" pitchFamily="34" charset="0"/>
      <p:regular r:id="rId16"/>
      <p:bold r:id="rId17"/>
      <p:italic r:id="rId18"/>
      <p:boldItalic r:id="rId19"/>
    </p:embeddedFont>
    <p:embeddedFont>
      <p:font typeface="Montserrat" panose="000005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330d9b242b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330d9b242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330d9b242b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330d9b242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330d9b242b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330d9b242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3a5a810611_0_1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3a5a810611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3a5a810611_0_1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3a5a810611_0_1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330d9b242b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330d9b242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330d9b242b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330d9b242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4676075" y="1753325"/>
            <a:ext cx="4398600" cy="280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480" b="1"/>
              <a:t>INFO 450 Final Project: NVIDIA, AMD, Intel, ASUS, MSI share prices (GPU)</a:t>
            </a:r>
            <a:endParaRPr sz="3480" b="1"/>
          </a:p>
        </p:txBody>
      </p:sp>
      <p:sp>
        <p:nvSpPr>
          <p:cNvPr id="135" name="Google Shape;135;p13"/>
          <p:cNvSpPr txBox="1">
            <a:spLocks noGrp="1"/>
          </p:cNvSpPr>
          <p:nvPr>
            <p:ph type="subTitle" idx="1"/>
          </p:nvPr>
        </p:nvSpPr>
        <p:spPr>
          <a:xfrm>
            <a:off x="194275" y="3946075"/>
            <a:ext cx="2249400" cy="9795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523"/>
              <a:buNone/>
            </a:pPr>
            <a:r>
              <a:rPr lang="en" sz="2397" b="1"/>
              <a:t>Natalie Ramdeo</a:t>
            </a:r>
            <a:endParaRPr sz="2397" b="1"/>
          </a:p>
          <a:p>
            <a:pPr marL="0" lvl="0" indent="0" algn="l" rtl="0">
              <a:lnSpc>
                <a:spcPct val="80000"/>
              </a:lnSpc>
              <a:spcBef>
                <a:spcPts val="0"/>
              </a:spcBef>
              <a:spcAft>
                <a:spcPts val="0"/>
              </a:spcAft>
              <a:buSzPts val="523"/>
              <a:buNone/>
            </a:pPr>
            <a:r>
              <a:rPr lang="en" sz="2397" b="1"/>
              <a:t>4/17/2023</a:t>
            </a:r>
            <a:endParaRPr sz="2397" b="1"/>
          </a:p>
        </p:txBody>
      </p:sp>
      <p:pic>
        <p:nvPicPr>
          <p:cNvPr id="136" name="Google Shape;136;p13"/>
          <p:cNvPicPr preferRelativeResize="0"/>
          <p:nvPr/>
        </p:nvPicPr>
        <p:blipFill>
          <a:blip r:embed="rId3">
            <a:alphaModFix/>
          </a:blip>
          <a:stretch>
            <a:fillRect/>
          </a:stretch>
        </p:blipFill>
        <p:spPr>
          <a:xfrm>
            <a:off x="6569610" y="0"/>
            <a:ext cx="2574389" cy="14480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45AEA-23D4-1F30-5770-9C423E09AD97}"/>
              </a:ext>
            </a:extLst>
          </p:cNvPr>
          <p:cNvSpPr>
            <a:spLocks noGrp="1"/>
          </p:cNvSpPr>
          <p:nvPr>
            <p:ph type="title"/>
          </p:nvPr>
        </p:nvSpPr>
        <p:spPr/>
        <p:txBody>
          <a:bodyPr/>
          <a:lstStyle/>
          <a:p>
            <a:r>
              <a:rPr lang="en-US" dirty="0"/>
              <a:t>Intel</a:t>
            </a:r>
          </a:p>
        </p:txBody>
      </p:sp>
      <p:sp>
        <p:nvSpPr>
          <p:cNvPr id="3" name="Text Placeholder 2">
            <a:extLst>
              <a:ext uri="{FF2B5EF4-FFF2-40B4-BE49-F238E27FC236}">
                <a16:creationId xmlns:a16="http://schemas.microsoft.com/office/drawing/2014/main" id="{DC9531BB-17B2-B4E7-9AD1-1D99E58D27B2}"/>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B0FADC87-9F2D-CF06-97A8-123659BABBC5}"/>
              </a:ext>
            </a:extLst>
          </p:cNvPr>
          <p:cNvPicPr>
            <a:picLocks noChangeAspect="1"/>
          </p:cNvPicPr>
          <p:nvPr/>
        </p:nvPicPr>
        <p:blipFill>
          <a:blip r:embed="rId2"/>
          <a:stretch>
            <a:fillRect/>
          </a:stretch>
        </p:blipFill>
        <p:spPr>
          <a:xfrm>
            <a:off x="512579" y="1484352"/>
            <a:ext cx="8608741" cy="3349493"/>
          </a:xfrm>
          <a:prstGeom prst="rect">
            <a:avLst/>
          </a:prstGeom>
        </p:spPr>
      </p:pic>
    </p:spTree>
    <p:extLst>
      <p:ext uri="{BB962C8B-B14F-4D97-AF65-F5344CB8AC3E}">
        <p14:creationId xmlns:p14="http://schemas.microsoft.com/office/powerpoint/2010/main" val="1139602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Findings Cont.</a:t>
            </a:r>
            <a:endParaRPr b="1"/>
          </a:p>
        </p:txBody>
      </p:sp>
      <p:sp>
        <p:nvSpPr>
          <p:cNvPr id="170" name="Google Shape;170;p18"/>
          <p:cNvSpPr txBox="1">
            <a:spLocks noGrp="1"/>
          </p:cNvSpPr>
          <p:nvPr>
            <p:ph type="body" idx="1"/>
          </p:nvPr>
        </p:nvSpPr>
        <p:spPr>
          <a:xfrm>
            <a:off x="128602" y="1501513"/>
            <a:ext cx="3843000" cy="2519607"/>
          </a:xfrm>
          <a:prstGeom prst="rect">
            <a:avLst/>
          </a:prstGeom>
        </p:spPr>
        <p:txBody>
          <a:bodyPr spcFirstLastPara="1" wrap="square" lIns="91425" tIns="91425" rIns="91425" bIns="91425" anchor="t" anchorCtr="0">
            <a:normAutofit fontScale="92500"/>
          </a:bodyPr>
          <a:lstStyle/>
          <a:p>
            <a:pPr marL="457200" lvl="0" indent="-311150" algn="l" rtl="0">
              <a:spcBef>
                <a:spcPts val="0"/>
              </a:spcBef>
              <a:spcAft>
                <a:spcPts val="0"/>
              </a:spcAft>
              <a:buSzPts val="1300"/>
              <a:buChar char="●"/>
            </a:pPr>
            <a:r>
              <a:rPr lang="en" sz="1200" dirty="0"/>
              <a:t>When you compare the stats from the recent years, there’s a major difference than when you look at it from the start of each company. </a:t>
            </a:r>
            <a:endParaRPr sz="1200" dirty="0"/>
          </a:p>
          <a:p>
            <a:pPr marL="457200" lvl="0" indent="-311150" algn="l" rtl="0">
              <a:spcBef>
                <a:spcPts val="0"/>
              </a:spcBef>
              <a:spcAft>
                <a:spcPts val="0"/>
              </a:spcAft>
              <a:buSzPts val="1300"/>
              <a:buChar char="●"/>
            </a:pPr>
            <a:r>
              <a:rPr lang="en" sz="1200" dirty="0"/>
              <a:t>While it’s clear that Nvidia is still number one in terms of GPU sales, following after was AMD. This was fascinating because for a while, AMD lacked a lot in the GPU department, but in these past few years, they’ve stepped up and came out with GPUs that are affordable and gives you the performance people are looking for. </a:t>
            </a:r>
          </a:p>
          <a:p>
            <a:pPr marL="457200" lvl="0" indent="-311150" algn="l" rtl="0">
              <a:spcBef>
                <a:spcPts val="0"/>
              </a:spcBef>
              <a:spcAft>
                <a:spcPts val="0"/>
              </a:spcAft>
              <a:buSzPts val="1300"/>
              <a:buChar char="●"/>
            </a:pPr>
            <a:r>
              <a:rPr lang="en" sz="1200" dirty="0"/>
              <a:t>After looking at AMD in the recent years, you see MSI take off, and then after MSI came Asus. </a:t>
            </a:r>
          </a:p>
          <a:p>
            <a:pPr marL="0" lvl="0" indent="0" algn="l" rtl="0">
              <a:spcBef>
                <a:spcPts val="1200"/>
              </a:spcBef>
              <a:spcAft>
                <a:spcPts val="1200"/>
              </a:spcAft>
              <a:buNone/>
            </a:pPr>
            <a:endParaRPr sz="1200" dirty="0"/>
          </a:p>
        </p:txBody>
      </p:sp>
      <p:pic>
        <p:nvPicPr>
          <p:cNvPr id="171" name="Google Shape;171;p18"/>
          <p:cNvPicPr preferRelativeResize="0"/>
          <p:nvPr/>
        </p:nvPicPr>
        <p:blipFill>
          <a:blip r:embed="rId3">
            <a:alphaModFix/>
          </a:blip>
          <a:stretch>
            <a:fillRect/>
          </a:stretch>
        </p:blipFill>
        <p:spPr>
          <a:xfrm>
            <a:off x="4572000" y="52150"/>
            <a:ext cx="4479300" cy="2519606"/>
          </a:xfrm>
          <a:prstGeom prst="rect">
            <a:avLst/>
          </a:prstGeom>
          <a:noFill/>
          <a:ln>
            <a:noFill/>
          </a:ln>
        </p:spPr>
      </p:pic>
      <p:pic>
        <p:nvPicPr>
          <p:cNvPr id="172" name="Google Shape;172;p18"/>
          <p:cNvPicPr preferRelativeResize="0"/>
          <p:nvPr/>
        </p:nvPicPr>
        <p:blipFill>
          <a:blip r:embed="rId4">
            <a:alphaModFix/>
          </a:blip>
          <a:stretch>
            <a:fillRect/>
          </a:stretch>
        </p:blipFill>
        <p:spPr>
          <a:xfrm>
            <a:off x="5208175" y="2660956"/>
            <a:ext cx="3843129" cy="2266944"/>
          </a:xfrm>
          <a:prstGeom prst="rect">
            <a:avLst/>
          </a:prstGeom>
          <a:noFill/>
          <a:ln>
            <a:noFill/>
          </a:ln>
        </p:spPr>
      </p:pic>
      <p:sp>
        <p:nvSpPr>
          <p:cNvPr id="2" name="TextBox 1">
            <a:extLst>
              <a:ext uri="{FF2B5EF4-FFF2-40B4-BE49-F238E27FC236}">
                <a16:creationId xmlns:a16="http://schemas.microsoft.com/office/drawing/2014/main" id="{F3AC148C-FFA8-AF84-321B-604D22931504}"/>
              </a:ext>
            </a:extLst>
          </p:cNvPr>
          <p:cNvSpPr txBox="1"/>
          <p:nvPr/>
        </p:nvSpPr>
        <p:spPr>
          <a:xfrm>
            <a:off x="128602" y="4073159"/>
            <a:ext cx="4891669" cy="1169551"/>
          </a:xfrm>
          <a:prstGeom prst="rect">
            <a:avLst/>
          </a:prstGeom>
          <a:noFill/>
        </p:spPr>
        <p:txBody>
          <a:bodyPr wrap="square" rtlCol="0">
            <a:spAutoFit/>
          </a:bodyPr>
          <a:lstStyle/>
          <a:p>
            <a:r>
              <a:rPr lang="en-US" sz="1400" b="1" dirty="0">
                <a:solidFill>
                  <a:schemeClr val="bg1"/>
                </a:solidFill>
              </a:rPr>
              <a:t>Note: I excluded talking about Intel for this small section of my findings because Intel’s GPU isn’t the best for people looking to game with high frame rates and high resolutions. </a:t>
            </a:r>
          </a:p>
          <a:p>
            <a:endParaRPr lang="en-US"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Recommendations</a:t>
            </a:r>
            <a:endParaRPr b="1"/>
          </a:p>
        </p:txBody>
      </p:sp>
      <p:sp>
        <p:nvSpPr>
          <p:cNvPr id="179" name="Google Shape;179;p19"/>
          <p:cNvSpPr txBox="1">
            <a:spLocks noGrp="1"/>
          </p:cNvSpPr>
          <p:nvPr>
            <p:ph type="body" idx="1"/>
          </p:nvPr>
        </p:nvSpPr>
        <p:spPr>
          <a:xfrm>
            <a:off x="96925" y="1407325"/>
            <a:ext cx="3782700" cy="3033300"/>
          </a:xfrm>
          <a:prstGeom prst="rect">
            <a:avLst/>
          </a:prstGeom>
        </p:spPr>
        <p:txBody>
          <a:bodyPr spcFirstLastPara="1" wrap="square" lIns="91425" tIns="91425" rIns="91425" bIns="91425" anchor="t" anchorCtr="0">
            <a:normAutofit/>
          </a:bodyPr>
          <a:lstStyle/>
          <a:p>
            <a:pPr marL="457200" lvl="0" indent="-316230" algn="l" rtl="0">
              <a:lnSpc>
                <a:spcPct val="105000"/>
              </a:lnSpc>
              <a:spcBef>
                <a:spcPts val="0"/>
              </a:spcBef>
              <a:spcAft>
                <a:spcPts val="0"/>
              </a:spcAft>
              <a:buSzPts val="1380"/>
              <a:buChar char="●"/>
            </a:pPr>
            <a:r>
              <a:rPr lang="en" sz="1380"/>
              <a:t>One thing that I would recommend is that Intel should jump onto the dedicated graphics race. In terms of graphics, they do a dedicated GPU known as “intel iris xe graphics”, but when you look at the benchmarks for it, it isn’t the best for high-end gaming. If Intel were to create a dedicated GPU that’s on par with graphics cards like Nvidia, people would have more options to choose from rather than sticking with 1 or 2 brands. </a:t>
            </a:r>
            <a:endParaRPr sz="1380"/>
          </a:p>
        </p:txBody>
      </p:sp>
      <p:sp>
        <p:nvSpPr>
          <p:cNvPr id="180" name="Google Shape;180;p19"/>
          <p:cNvSpPr txBox="1">
            <a:spLocks noGrp="1"/>
          </p:cNvSpPr>
          <p:nvPr>
            <p:ph type="body" idx="1"/>
          </p:nvPr>
        </p:nvSpPr>
        <p:spPr>
          <a:xfrm>
            <a:off x="4836775" y="1483900"/>
            <a:ext cx="3782700" cy="3033300"/>
          </a:xfrm>
          <a:prstGeom prst="rect">
            <a:avLst/>
          </a:prstGeom>
        </p:spPr>
        <p:txBody>
          <a:bodyPr spcFirstLastPara="1" wrap="square" lIns="91425" tIns="91425" rIns="91425" bIns="91425" anchor="t" anchorCtr="0">
            <a:normAutofit lnSpcReduction="10000"/>
          </a:bodyPr>
          <a:lstStyle/>
          <a:p>
            <a:pPr marL="457200" lvl="0" indent="-311150" algn="l" rtl="0">
              <a:lnSpc>
                <a:spcPct val="105000"/>
              </a:lnSpc>
              <a:spcBef>
                <a:spcPts val="0"/>
              </a:spcBef>
              <a:spcAft>
                <a:spcPts val="0"/>
              </a:spcAft>
              <a:buSzPts val="1300"/>
              <a:buChar char="●"/>
            </a:pPr>
            <a:r>
              <a:rPr lang="en"/>
              <a:t>Another thing that I would recommend is that Nvidia, AMD, ASUS, and MSI focus on making some of their lower GPU cards able to play games that may seem impossible to play without having their high-end graphics cards.</a:t>
            </a:r>
            <a:endParaRPr/>
          </a:p>
          <a:p>
            <a:pPr marL="914400" lvl="1" indent="-311150" algn="l" rtl="0">
              <a:lnSpc>
                <a:spcPct val="105000"/>
              </a:lnSpc>
              <a:spcBef>
                <a:spcPts val="0"/>
              </a:spcBef>
              <a:spcAft>
                <a:spcPts val="0"/>
              </a:spcAft>
              <a:buSzPts val="1300"/>
              <a:buChar char="○"/>
            </a:pPr>
            <a:r>
              <a:rPr lang="en" sz="1300"/>
              <a:t>While their lower-end cards already does a reasonable job, there’s still a chance the same lower-end gpus start to decrease in performance. </a:t>
            </a:r>
            <a:endParaRPr sz="1300"/>
          </a:p>
          <a:p>
            <a:pPr marL="457200" lvl="0" indent="-311150" algn="l" rtl="0">
              <a:lnSpc>
                <a:spcPct val="105000"/>
              </a:lnSpc>
              <a:spcBef>
                <a:spcPts val="0"/>
              </a:spcBef>
              <a:spcAft>
                <a:spcPts val="0"/>
              </a:spcAft>
              <a:buSzPts val="1300"/>
              <a:buChar char="●"/>
            </a:pPr>
            <a:r>
              <a:rPr lang="en"/>
              <a:t>To avoid that, they can choose to make improvements on the lower-end cards to make it so that they can play games just as well as the high-end cards they are selling. </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Future Work </a:t>
            </a:r>
            <a:endParaRPr b="1"/>
          </a:p>
        </p:txBody>
      </p:sp>
      <p:sp>
        <p:nvSpPr>
          <p:cNvPr id="186" name="Google Shape;186;p20"/>
          <p:cNvSpPr txBox="1">
            <a:spLocks noGrp="1"/>
          </p:cNvSpPr>
          <p:nvPr>
            <p:ph type="body" idx="1"/>
          </p:nvPr>
        </p:nvSpPr>
        <p:spPr>
          <a:xfrm>
            <a:off x="551900" y="1394175"/>
            <a:ext cx="7038900" cy="2911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a:t>By making these adjustments, Nvidia, AMD,  MSI, ASUS, and Intel can create something that can impact consumers in a positive way. They’ve already done a fantastic job with making GPUs that are not only high-end, but budget friendly for all to have an amazing gaming experience. However, if they make the adjustments that’s mentioned in the previous slide, then consumers will have a much better time getting an affordable GPU, which would also help them game at a high resolution and high frame rate. </a:t>
            </a:r>
            <a:endParaRPr sz="1400"/>
          </a:p>
        </p:txBody>
      </p:sp>
      <p:pic>
        <p:nvPicPr>
          <p:cNvPr id="187" name="Google Shape;187;p20"/>
          <p:cNvPicPr preferRelativeResize="0"/>
          <p:nvPr/>
        </p:nvPicPr>
        <p:blipFill>
          <a:blip r:embed="rId3">
            <a:alphaModFix/>
          </a:blip>
          <a:stretch>
            <a:fillRect/>
          </a:stretch>
        </p:blipFill>
        <p:spPr>
          <a:xfrm>
            <a:off x="6660000" y="3112150"/>
            <a:ext cx="2484000" cy="2031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Problem Statement</a:t>
            </a:r>
            <a:endParaRPr b="1"/>
          </a:p>
        </p:txBody>
      </p:sp>
      <p:sp>
        <p:nvSpPr>
          <p:cNvPr id="142" name="Google Shape;142;p14"/>
          <p:cNvSpPr txBox="1">
            <a:spLocks noGrp="1"/>
          </p:cNvSpPr>
          <p:nvPr>
            <p:ph type="body" idx="1"/>
          </p:nvPr>
        </p:nvSpPr>
        <p:spPr>
          <a:xfrm>
            <a:off x="311700" y="1229875"/>
            <a:ext cx="6525300" cy="3339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sz="1300" b="1"/>
              <a:t>PC gaming has been something that’s been on the rise for the past few years, and with this comes the rise of the number of graphics cards sold. Moreso since the COVID pandemic with revenue going up to the billions. Despite graphics cards being sold at a very high rate, there’s a problem that’s started to occur because of it. </a:t>
            </a:r>
            <a:endParaRPr sz="1300" b="1"/>
          </a:p>
          <a:p>
            <a:pPr marL="457200" lvl="0" indent="-311150" algn="l" rtl="0">
              <a:spcBef>
                <a:spcPts val="0"/>
              </a:spcBef>
              <a:spcAft>
                <a:spcPts val="0"/>
              </a:spcAft>
              <a:buSzPts val="1300"/>
              <a:buChar char="●"/>
            </a:pPr>
            <a:r>
              <a:rPr lang="en" sz="1300" b="1"/>
              <a:t>Getting a good graphics card can already be expensive, but some of the prices of these graphics cards can go all the way up to 1000s. And for some people, it may be hard to get a high-end graphics card when you’re already spending a lot on building your PC. Not to mention that if you get a graphics card that’s good for your budget, the chances of that giving you to performance that you want. To add to that, a lot of games that are coming out will require more high-end graphics cards to be used to give the best performance, which will make it harder for many people to to run their games. </a:t>
            </a:r>
            <a:endParaRPr sz="1300" b="1"/>
          </a:p>
        </p:txBody>
      </p:sp>
      <p:pic>
        <p:nvPicPr>
          <p:cNvPr id="143" name="Google Shape;143;p14"/>
          <p:cNvPicPr preferRelativeResize="0"/>
          <p:nvPr/>
        </p:nvPicPr>
        <p:blipFill>
          <a:blip r:embed="rId3">
            <a:alphaModFix/>
          </a:blip>
          <a:stretch>
            <a:fillRect/>
          </a:stretch>
        </p:blipFill>
        <p:spPr>
          <a:xfrm>
            <a:off x="6837000" y="0"/>
            <a:ext cx="2307000" cy="2307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Methodology </a:t>
            </a:r>
            <a:endParaRPr b="1"/>
          </a:p>
        </p:txBody>
      </p:sp>
      <p:sp>
        <p:nvSpPr>
          <p:cNvPr id="149" name="Google Shape;149;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b="1" dirty="0"/>
              <a:t>The way I broke down this problem is by taking each dataset and analyzing each section of it, starting from the beginning of the companies all the way to the current year.</a:t>
            </a:r>
            <a:endParaRPr sz="1500" b="1" dirty="0"/>
          </a:p>
          <a:p>
            <a:pPr marL="457200" lvl="0" indent="-323850" algn="l" rtl="0">
              <a:spcBef>
                <a:spcPts val="0"/>
              </a:spcBef>
              <a:spcAft>
                <a:spcPts val="0"/>
              </a:spcAft>
              <a:buSzPts val="1500"/>
              <a:buChar char="●"/>
            </a:pPr>
            <a:r>
              <a:rPr lang="en" sz="1500" b="1" dirty="0"/>
              <a:t>While I do look at the stats from the beginning of companies to now, I will also be looking more at the stats from the recent years since that’s where we start to see a rise for each  of the companies. </a:t>
            </a:r>
            <a:endParaRPr sz="15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311700" y="326750"/>
            <a:ext cx="8520600" cy="607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Findings </a:t>
            </a:r>
            <a:endParaRPr b="1"/>
          </a:p>
        </p:txBody>
      </p:sp>
      <p:sp>
        <p:nvSpPr>
          <p:cNvPr id="155" name="Google Shape;155;p16"/>
          <p:cNvSpPr txBox="1">
            <a:spLocks noGrp="1"/>
          </p:cNvSpPr>
          <p:nvPr>
            <p:ph type="body" idx="1"/>
          </p:nvPr>
        </p:nvSpPr>
        <p:spPr>
          <a:xfrm>
            <a:off x="93660" y="1297302"/>
            <a:ext cx="4132500" cy="30228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dirty="0"/>
              <a:t>According to my findings, it’s clear that Nvidia is number one when it comes to GPU sales. That’s also expected since when it comes to PC builds, a large majority of people would choose to go with an Nvidia graphics card over any other brand. And that was from the start of their company to now. </a:t>
            </a:r>
            <a:endParaRPr sz="1400" dirty="0"/>
          </a:p>
          <a:p>
            <a:pPr marL="457200" lvl="0" indent="-317500" algn="l" rtl="0">
              <a:spcBef>
                <a:spcPts val="0"/>
              </a:spcBef>
              <a:spcAft>
                <a:spcPts val="0"/>
              </a:spcAft>
              <a:buSzPts val="1400"/>
              <a:buChar char="●"/>
            </a:pPr>
            <a:r>
              <a:rPr lang="en" sz="1400" dirty="0"/>
              <a:t>Following Nvidia, was Intel, which was surprising to me considering that Intel’s graphics cards aren’t the best for high-end gaming. </a:t>
            </a:r>
            <a:endParaRPr sz="1400" dirty="0"/>
          </a:p>
        </p:txBody>
      </p:sp>
      <p:pic>
        <p:nvPicPr>
          <p:cNvPr id="156" name="Google Shape;156;p16"/>
          <p:cNvPicPr preferRelativeResize="0"/>
          <p:nvPr/>
        </p:nvPicPr>
        <p:blipFill>
          <a:blip r:embed="rId3">
            <a:alphaModFix/>
          </a:blip>
          <a:stretch>
            <a:fillRect/>
          </a:stretch>
        </p:blipFill>
        <p:spPr>
          <a:xfrm>
            <a:off x="4664700" y="1448406"/>
            <a:ext cx="4479300" cy="25196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Findings Cont.</a:t>
            </a:r>
            <a:endParaRPr b="1"/>
          </a:p>
        </p:txBody>
      </p:sp>
      <p:sp>
        <p:nvSpPr>
          <p:cNvPr id="162" name="Google Shape;162;p17"/>
          <p:cNvSpPr txBox="1">
            <a:spLocks noGrp="1"/>
          </p:cNvSpPr>
          <p:nvPr>
            <p:ph type="body" idx="1"/>
          </p:nvPr>
        </p:nvSpPr>
        <p:spPr>
          <a:xfrm>
            <a:off x="526625" y="1634800"/>
            <a:ext cx="3327900" cy="29451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Char char="●"/>
            </a:pPr>
            <a:r>
              <a:rPr lang="en" sz="1200" dirty="0"/>
              <a:t>After Intel came Asus, which surprised me because I believed that more people would have chosen MSI GPUs over Asus GPUs, but that’s not the case. In fact, Asus GPUs completely outsells Msi GPUs. </a:t>
            </a:r>
            <a:endParaRPr sz="1200" dirty="0"/>
          </a:p>
          <a:p>
            <a:pPr marL="457200" lvl="0" indent="-304800" algn="l" rtl="0">
              <a:spcBef>
                <a:spcPts val="0"/>
              </a:spcBef>
              <a:spcAft>
                <a:spcPts val="0"/>
              </a:spcAft>
              <a:buSzPts val="1200"/>
              <a:buChar char="●"/>
            </a:pPr>
            <a:r>
              <a:rPr lang="en" sz="1200" dirty="0"/>
              <a:t>After Asus is Msi. As stated before, this was a surprise to me because I thought Msi GPUs would be more popular than Asus GPUs, but instead, it’s the opposite, </a:t>
            </a:r>
            <a:endParaRPr sz="1200" dirty="0"/>
          </a:p>
          <a:p>
            <a:pPr marL="0" lvl="0" indent="0" algn="l" rtl="0">
              <a:spcBef>
                <a:spcPts val="1200"/>
              </a:spcBef>
              <a:spcAft>
                <a:spcPts val="1200"/>
              </a:spcAft>
              <a:buNone/>
            </a:pPr>
            <a:endParaRPr dirty="0"/>
          </a:p>
        </p:txBody>
      </p:sp>
      <p:pic>
        <p:nvPicPr>
          <p:cNvPr id="163" name="Google Shape;163;p17"/>
          <p:cNvPicPr preferRelativeResize="0"/>
          <p:nvPr/>
        </p:nvPicPr>
        <p:blipFill>
          <a:blip r:embed="rId3">
            <a:alphaModFix/>
          </a:blip>
          <a:stretch>
            <a:fillRect/>
          </a:stretch>
        </p:blipFill>
        <p:spPr>
          <a:xfrm>
            <a:off x="4430650" y="67750"/>
            <a:ext cx="4713350" cy="2780275"/>
          </a:xfrm>
          <a:prstGeom prst="rect">
            <a:avLst/>
          </a:prstGeom>
          <a:noFill/>
          <a:ln>
            <a:noFill/>
          </a:ln>
        </p:spPr>
      </p:pic>
      <p:sp>
        <p:nvSpPr>
          <p:cNvPr id="164" name="Google Shape;164;p17"/>
          <p:cNvSpPr txBox="1"/>
          <p:nvPr/>
        </p:nvSpPr>
        <p:spPr>
          <a:xfrm>
            <a:off x="4044050" y="2961750"/>
            <a:ext cx="4991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After Msi comes AMD, which is the final one out of all the companies mentioned. This was shocking to me because when you look at AMD from the beginning to know, you can tell that things started out drastically different. In the beginning, AMD weren’t that big, but they started gaining popularity in the recent years. </a:t>
            </a:r>
            <a:endParaRPr>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749D4-C33C-D1B6-7729-F47F9D1989EB}"/>
              </a:ext>
            </a:extLst>
          </p:cNvPr>
          <p:cNvSpPr>
            <a:spLocks noGrp="1"/>
          </p:cNvSpPr>
          <p:nvPr>
            <p:ph type="title"/>
          </p:nvPr>
        </p:nvSpPr>
        <p:spPr/>
        <p:txBody>
          <a:bodyPr/>
          <a:lstStyle/>
          <a:p>
            <a:r>
              <a:rPr lang="en-US" dirty="0"/>
              <a:t>AMD</a:t>
            </a:r>
          </a:p>
        </p:txBody>
      </p:sp>
      <p:sp>
        <p:nvSpPr>
          <p:cNvPr id="3" name="Text Placeholder 2">
            <a:extLst>
              <a:ext uri="{FF2B5EF4-FFF2-40B4-BE49-F238E27FC236}">
                <a16:creationId xmlns:a16="http://schemas.microsoft.com/office/drawing/2014/main" id="{56DD3CCB-1437-8875-2118-1DA88718622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7C9E85D-59CD-5B87-4778-432D1B4EEEE5}"/>
              </a:ext>
            </a:extLst>
          </p:cNvPr>
          <p:cNvPicPr>
            <a:picLocks noChangeAspect="1"/>
          </p:cNvPicPr>
          <p:nvPr/>
        </p:nvPicPr>
        <p:blipFill>
          <a:blip r:embed="rId2"/>
          <a:stretch>
            <a:fillRect/>
          </a:stretch>
        </p:blipFill>
        <p:spPr>
          <a:xfrm>
            <a:off x="490653" y="1388064"/>
            <a:ext cx="7984273" cy="3090686"/>
          </a:xfrm>
          <a:prstGeom prst="rect">
            <a:avLst/>
          </a:prstGeom>
        </p:spPr>
      </p:pic>
    </p:spTree>
    <p:extLst>
      <p:ext uri="{BB962C8B-B14F-4D97-AF65-F5344CB8AC3E}">
        <p14:creationId xmlns:p14="http://schemas.microsoft.com/office/powerpoint/2010/main" val="2919198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3FBA0-3A96-1B00-51DE-AE1BEB9E2AE5}"/>
              </a:ext>
            </a:extLst>
          </p:cNvPr>
          <p:cNvSpPr>
            <a:spLocks noGrp="1"/>
          </p:cNvSpPr>
          <p:nvPr>
            <p:ph type="title"/>
          </p:nvPr>
        </p:nvSpPr>
        <p:spPr/>
        <p:txBody>
          <a:bodyPr/>
          <a:lstStyle/>
          <a:p>
            <a:r>
              <a:rPr lang="en-US" dirty="0"/>
              <a:t>Nvidia</a:t>
            </a:r>
          </a:p>
        </p:txBody>
      </p:sp>
      <p:sp>
        <p:nvSpPr>
          <p:cNvPr id="3" name="Text Placeholder 2">
            <a:extLst>
              <a:ext uri="{FF2B5EF4-FFF2-40B4-BE49-F238E27FC236}">
                <a16:creationId xmlns:a16="http://schemas.microsoft.com/office/drawing/2014/main" id="{18BF61B2-302F-B7C6-CF67-2272B67D9B8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5539F52C-EA94-35F0-B0C5-7435BAB45184}"/>
              </a:ext>
            </a:extLst>
          </p:cNvPr>
          <p:cNvPicPr>
            <a:picLocks noChangeAspect="1"/>
          </p:cNvPicPr>
          <p:nvPr/>
        </p:nvPicPr>
        <p:blipFill>
          <a:blip r:embed="rId2"/>
          <a:stretch>
            <a:fillRect/>
          </a:stretch>
        </p:blipFill>
        <p:spPr>
          <a:xfrm>
            <a:off x="648750" y="1491238"/>
            <a:ext cx="8336400" cy="3258512"/>
          </a:xfrm>
          <a:prstGeom prst="rect">
            <a:avLst/>
          </a:prstGeom>
        </p:spPr>
      </p:pic>
    </p:spTree>
    <p:extLst>
      <p:ext uri="{BB962C8B-B14F-4D97-AF65-F5344CB8AC3E}">
        <p14:creationId xmlns:p14="http://schemas.microsoft.com/office/powerpoint/2010/main" val="27333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D70F-A352-A252-E712-8CFE754BBFD6}"/>
              </a:ext>
            </a:extLst>
          </p:cNvPr>
          <p:cNvSpPr>
            <a:spLocks noGrp="1"/>
          </p:cNvSpPr>
          <p:nvPr>
            <p:ph type="title"/>
          </p:nvPr>
        </p:nvSpPr>
        <p:spPr/>
        <p:txBody>
          <a:bodyPr/>
          <a:lstStyle/>
          <a:p>
            <a:r>
              <a:rPr lang="en-US" dirty="0"/>
              <a:t>MSI</a:t>
            </a:r>
          </a:p>
        </p:txBody>
      </p:sp>
      <p:sp>
        <p:nvSpPr>
          <p:cNvPr id="3" name="Text Placeholder 2">
            <a:extLst>
              <a:ext uri="{FF2B5EF4-FFF2-40B4-BE49-F238E27FC236}">
                <a16:creationId xmlns:a16="http://schemas.microsoft.com/office/drawing/2014/main" id="{1C912F78-321B-3969-2A69-16687C50671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3605261-B5E6-C29A-A048-55D46D796E25}"/>
              </a:ext>
            </a:extLst>
          </p:cNvPr>
          <p:cNvPicPr>
            <a:picLocks noChangeAspect="1"/>
          </p:cNvPicPr>
          <p:nvPr/>
        </p:nvPicPr>
        <p:blipFill>
          <a:blip r:embed="rId2"/>
          <a:stretch>
            <a:fillRect/>
          </a:stretch>
        </p:blipFill>
        <p:spPr>
          <a:xfrm>
            <a:off x="973872" y="1385247"/>
            <a:ext cx="7984273" cy="3093503"/>
          </a:xfrm>
          <a:prstGeom prst="rect">
            <a:avLst/>
          </a:prstGeom>
        </p:spPr>
      </p:pic>
    </p:spTree>
    <p:extLst>
      <p:ext uri="{BB962C8B-B14F-4D97-AF65-F5344CB8AC3E}">
        <p14:creationId xmlns:p14="http://schemas.microsoft.com/office/powerpoint/2010/main" val="291709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FDD10-89BE-68CC-E6DA-18AE94B8AFF8}"/>
              </a:ext>
            </a:extLst>
          </p:cNvPr>
          <p:cNvSpPr>
            <a:spLocks noGrp="1"/>
          </p:cNvSpPr>
          <p:nvPr>
            <p:ph type="title"/>
          </p:nvPr>
        </p:nvSpPr>
        <p:spPr/>
        <p:txBody>
          <a:bodyPr/>
          <a:lstStyle/>
          <a:p>
            <a:r>
              <a:rPr lang="en-US" dirty="0"/>
              <a:t>Asus</a:t>
            </a:r>
          </a:p>
        </p:txBody>
      </p:sp>
      <p:sp>
        <p:nvSpPr>
          <p:cNvPr id="3" name="Text Placeholder 2">
            <a:extLst>
              <a:ext uri="{FF2B5EF4-FFF2-40B4-BE49-F238E27FC236}">
                <a16:creationId xmlns:a16="http://schemas.microsoft.com/office/drawing/2014/main" id="{4982EF78-AC9A-66C9-E902-1AC715752AD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AC5CFDEC-77CE-F9A1-6CA7-647B7B02FC9E}"/>
              </a:ext>
            </a:extLst>
          </p:cNvPr>
          <p:cNvPicPr>
            <a:picLocks noChangeAspect="1"/>
          </p:cNvPicPr>
          <p:nvPr/>
        </p:nvPicPr>
        <p:blipFill>
          <a:blip r:embed="rId2"/>
          <a:stretch>
            <a:fillRect/>
          </a:stretch>
        </p:blipFill>
        <p:spPr>
          <a:xfrm>
            <a:off x="446048" y="1442248"/>
            <a:ext cx="8601307" cy="3161804"/>
          </a:xfrm>
          <a:prstGeom prst="rect">
            <a:avLst/>
          </a:prstGeom>
        </p:spPr>
      </p:pic>
    </p:spTree>
    <p:extLst>
      <p:ext uri="{BB962C8B-B14F-4D97-AF65-F5344CB8AC3E}">
        <p14:creationId xmlns:p14="http://schemas.microsoft.com/office/powerpoint/2010/main" val="2411487258"/>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957</Words>
  <Application>Microsoft Office PowerPoint</Application>
  <PresentationFormat>On-screen Show (16:9)</PresentationFormat>
  <Paragraphs>33</Paragraphs>
  <Slides>13</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Lato</vt:lpstr>
      <vt:lpstr>Arial</vt:lpstr>
      <vt:lpstr>Montserrat</vt:lpstr>
      <vt:lpstr>Focus</vt:lpstr>
      <vt:lpstr>INFO 450 Final Project: NVIDIA, AMD, Intel, ASUS, MSI share prices (GPU)</vt:lpstr>
      <vt:lpstr>Problem Statement</vt:lpstr>
      <vt:lpstr>Methodology </vt:lpstr>
      <vt:lpstr>Findings </vt:lpstr>
      <vt:lpstr>Findings Cont.</vt:lpstr>
      <vt:lpstr>AMD</vt:lpstr>
      <vt:lpstr>Nvidia</vt:lpstr>
      <vt:lpstr>MSI</vt:lpstr>
      <vt:lpstr>Asus</vt:lpstr>
      <vt:lpstr>Intel</vt:lpstr>
      <vt:lpstr>Findings Cont.</vt:lpstr>
      <vt:lpstr>Recommendations</vt:lpstr>
      <vt:lpstr>Future Work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 450 Final Project: NVIDIA, AMD, Intel, ASUS, MSI share prices (GPU)</dc:title>
  <dc:creator>Natalie Ramdeo</dc:creator>
  <cp:lastModifiedBy>Natalie Ramdeo</cp:lastModifiedBy>
  <cp:revision>13</cp:revision>
  <dcterms:modified xsi:type="dcterms:W3CDTF">2023-04-27T23:33:01Z</dcterms:modified>
</cp:coreProperties>
</file>